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6" r:id="rId4"/>
    <p:sldId id="267" r:id="rId5"/>
    <p:sldId id="269" r:id="rId6"/>
    <p:sldId id="258" r:id="rId7"/>
    <p:sldId id="259" r:id="rId8"/>
    <p:sldId id="260" r:id="rId9"/>
    <p:sldId id="261" r:id="rId10"/>
    <p:sldId id="263" r:id="rId11"/>
    <p:sldId id="264" r:id="rId12"/>
    <p:sldId id="265" r:id="rId13"/>
    <p:sldId id="268" r:id="rId14"/>
    <p:sldId id="270" r:id="rId15"/>
    <p:sldId id="271" r:id="rId16"/>
    <p:sldId id="272" r:id="rId17"/>
    <p:sldId id="273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0" d="100"/>
          <a:sy n="80" d="100"/>
        </p:scale>
        <p:origin x="-1522" y="-7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21.04.2021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21.04.2021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21.04.2021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21.04.2021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21.04.2021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21.04.2021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21.04.2021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21.04.2021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21.04.2021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21.04.2021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21.04.2021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21.04.2021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img1.goodfon.ru/wallpaper/nbig/4/bf/cvety-zabor-oblaka.jpg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957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899592" y="260648"/>
            <a:ext cx="8022590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Организация </a:t>
            </a:r>
          </a:p>
          <a:p>
            <a:pPr algn="ctr"/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декоративного огорода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707904" y="5445224"/>
            <a:ext cx="532859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2400" b="1" dirty="0" err="1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к</a:t>
            </a:r>
            <a:r>
              <a:rPr lang="ru-RU" sz="2400" b="1" dirty="0" err="1" smtClean="0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.с.х.н</a:t>
            </a:r>
            <a:r>
              <a:rPr lang="ru-RU" sz="2400" b="1" dirty="0" smtClean="0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., доцент Вологодской ГМХА </a:t>
            </a:r>
          </a:p>
          <a:p>
            <a:pPr algn="r"/>
            <a:r>
              <a:rPr lang="ru-RU" sz="2400" b="1" dirty="0" smtClean="0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Карбасникова Е.Б.</a:t>
            </a:r>
            <a:endParaRPr lang="ru-RU" sz="2400" b="1" dirty="0">
              <a:solidFill>
                <a:srgbClr val="CC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436384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50378" y="188640"/>
            <a:ext cx="851410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chemeClr val="accent2">
                    <a:lumMod val="75000"/>
                  </a:schemeClr>
                </a:solidFill>
              </a:rPr>
              <a:t>Ландшафтные стили для организации огорода</a:t>
            </a:r>
            <a:endParaRPr lang="ru-RU" sz="36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Пятиугольник 2"/>
          <p:cNvSpPr/>
          <p:nvPr/>
        </p:nvSpPr>
        <p:spPr>
          <a:xfrm>
            <a:off x="251520" y="1520788"/>
            <a:ext cx="4680520" cy="792088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TextBox 3"/>
          <p:cNvSpPr txBox="1"/>
          <p:nvPr/>
        </p:nvSpPr>
        <p:spPr>
          <a:xfrm>
            <a:off x="450378" y="1628800"/>
            <a:ext cx="425705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chemeClr val="bg1"/>
                </a:solidFill>
              </a:rPr>
              <a:t>Клумбы</a:t>
            </a:r>
            <a:endParaRPr lang="ru-RU" sz="2800" b="1" dirty="0">
              <a:solidFill>
                <a:schemeClr val="bg1"/>
              </a:solidFill>
            </a:endParaRPr>
          </a:p>
        </p:txBody>
      </p:sp>
      <p:pic>
        <p:nvPicPr>
          <p:cNvPr id="5122" name="Picture 2" descr="клумбы для декоративного огорода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19" y="2564904"/>
            <a:ext cx="4324915" cy="3240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грядки из кирпича в виде солнца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1790" y="3429000"/>
            <a:ext cx="4237506" cy="31683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883333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50378" y="188640"/>
            <a:ext cx="851410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chemeClr val="accent2">
                    <a:lumMod val="75000"/>
                  </a:schemeClr>
                </a:solidFill>
              </a:rPr>
              <a:t>Ландшафтные стили для организации огорода</a:t>
            </a:r>
            <a:endParaRPr lang="ru-RU" sz="36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Пятиугольник 2"/>
          <p:cNvSpPr/>
          <p:nvPr/>
        </p:nvSpPr>
        <p:spPr>
          <a:xfrm>
            <a:off x="251520" y="1520788"/>
            <a:ext cx="4680520" cy="792088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TextBox 3"/>
          <p:cNvSpPr txBox="1"/>
          <p:nvPr/>
        </p:nvSpPr>
        <p:spPr>
          <a:xfrm>
            <a:off x="179512" y="1628800"/>
            <a:ext cx="48965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chemeClr val="bg1"/>
                </a:solidFill>
              </a:rPr>
              <a:t>Вертикальное расположение</a:t>
            </a:r>
            <a:endParaRPr lang="ru-RU" sz="2800" b="1" dirty="0">
              <a:solidFill>
                <a:schemeClr val="bg1"/>
              </a:solidFill>
            </a:endParaRPr>
          </a:p>
        </p:txBody>
      </p:sp>
      <p:pic>
        <p:nvPicPr>
          <p:cNvPr id="4098" name="Picture 2" descr="вертикальное расположение грядок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636912"/>
            <a:ext cx="2661084" cy="36724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многоярусная грядка для клубники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2152020"/>
            <a:ext cx="4122165" cy="23210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вертикальный огород у стены дома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4208" y="4633292"/>
            <a:ext cx="3077262" cy="20451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883333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50378" y="188640"/>
            <a:ext cx="851410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chemeClr val="accent2">
                    <a:lumMod val="75000"/>
                  </a:schemeClr>
                </a:solidFill>
              </a:rPr>
              <a:t>Совместимость растений</a:t>
            </a:r>
            <a:endParaRPr lang="ru-RU" sz="36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3074" name="Picture 2" descr="совместимость растений в огороде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642"/>
          <a:stretch/>
        </p:blipFill>
        <p:spPr bwMode="auto">
          <a:xfrm>
            <a:off x="971600" y="2420888"/>
            <a:ext cx="7416824" cy="41875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51520" y="836712"/>
            <a:ext cx="849694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indent="450850" algn="just" fontAlgn="base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solidFill>
                  <a:srgbClr val="11111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Не терпят соседства:</a:t>
            </a:r>
          </a:p>
          <a:p>
            <a:pPr lvl="0" indent="450850" algn="just" fontAlgn="base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solidFill>
                  <a:srgbClr val="11111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 помидоры с зеленью, репой или картофелем; </a:t>
            </a:r>
            <a:endParaRPr lang="ru-RU" sz="800" dirty="0" smtClean="0">
              <a:latin typeface="Times New Roman" pitchFamily="18" charset="0"/>
              <a:cs typeface="Times New Roman" pitchFamily="18" charset="0"/>
            </a:endParaRPr>
          </a:p>
          <a:p>
            <a:pPr lvl="0" indent="45085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solidFill>
                  <a:srgbClr val="11111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 лук с горохом или баклажанами; </a:t>
            </a:r>
            <a:endParaRPr lang="ru-RU" sz="800" dirty="0" smtClean="0">
              <a:latin typeface="Times New Roman" pitchFamily="18" charset="0"/>
              <a:cs typeface="Times New Roman" pitchFamily="18" charset="0"/>
            </a:endParaRPr>
          </a:p>
          <a:p>
            <a:pPr lvl="0" indent="45085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solidFill>
                  <a:srgbClr val="11111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 подсолнечник с картофелем; </a:t>
            </a:r>
            <a:endParaRPr lang="ru-RU" sz="800" dirty="0" smtClean="0">
              <a:latin typeface="Times New Roman" pitchFamily="18" charset="0"/>
              <a:cs typeface="Times New Roman" pitchFamily="18" charset="0"/>
            </a:endParaRPr>
          </a:p>
          <a:p>
            <a:pPr lvl="0" indent="45085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solidFill>
                  <a:srgbClr val="11111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 капусту с томатами и фасолью.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83333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79512" y="836712"/>
            <a:ext cx="896448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Обязательное условие создание декоративного огорода — высадка 5-10% несъедобных многолетних или однолетних декоративных и овощных культур от общего количества растений.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50379" y="188640"/>
            <a:ext cx="822607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chemeClr val="accent2">
                    <a:lumMod val="75000"/>
                  </a:schemeClr>
                </a:solidFill>
              </a:rPr>
              <a:t>Выбор растений</a:t>
            </a:r>
            <a:endParaRPr lang="ru-RU" sz="36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26626" name="Picture 2" descr="https://1000000diy.ru/images/stati/1/853/frantsuzskij-ogorod-svoimi-rukami-10-1.jpg"/>
          <p:cNvPicPr>
            <a:picLocks noChangeAspect="1" noChangeArrowheads="1"/>
          </p:cNvPicPr>
          <p:nvPr/>
        </p:nvPicPr>
        <p:blipFill>
          <a:blip r:embed="rId2" cstate="print"/>
          <a:srcRect t="20093" b="3304"/>
          <a:stretch>
            <a:fillRect/>
          </a:stretch>
        </p:blipFill>
        <p:spPr bwMode="auto">
          <a:xfrm>
            <a:off x="755576" y="2420888"/>
            <a:ext cx="7704856" cy="418014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схема высадки растений в декоративном огороде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1340768"/>
            <a:ext cx="8384886" cy="4824536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450379" y="188640"/>
            <a:ext cx="83300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chemeClr val="accent2">
                    <a:lumMod val="75000"/>
                  </a:schemeClr>
                </a:solidFill>
              </a:rPr>
              <a:t>Выбор растений</a:t>
            </a:r>
            <a:endParaRPr lang="ru-RU" sz="3600" b="1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 descr="https://s005.radikal.ru/i210/1406/f4/107cdf10eb31.jpg"/>
          <p:cNvPicPr>
            <a:picLocks noChangeAspect="1" noChangeArrowheads="1"/>
          </p:cNvPicPr>
          <p:nvPr/>
        </p:nvPicPr>
        <p:blipFill>
          <a:blip r:embed="rId2" cstate="print"/>
          <a:srcRect l="63228"/>
          <a:stretch>
            <a:fillRect/>
          </a:stretch>
        </p:blipFill>
        <p:spPr bwMode="auto">
          <a:xfrm>
            <a:off x="450378" y="921162"/>
            <a:ext cx="3923955" cy="5316150"/>
          </a:xfrm>
          <a:prstGeom prst="rect">
            <a:avLst/>
          </a:prstGeom>
          <a:noFill/>
        </p:spPr>
      </p:pic>
      <p:pic>
        <p:nvPicPr>
          <p:cNvPr id="29700" name="Picture 4" descr="https://s019.radikal.ru/i601/1406/76/acf37409c7c0.jpg"/>
          <p:cNvPicPr>
            <a:picLocks noChangeAspect="1" noChangeArrowheads="1"/>
          </p:cNvPicPr>
          <p:nvPr/>
        </p:nvPicPr>
        <p:blipFill>
          <a:blip r:embed="rId3" cstate="print"/>
          <a:srcRect l="62236"/>
          <a:stretch>
            <a:fillRect/>
          </a:stretch>
        </p:blipFill>
        <p:spPr bwMode="auto">
          <a:xfrm>
            <a:off x="4707432" y="921162"/>
            <a:ext cx="3986180" cy="5316150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450379" y="188640"/>
            <a:ext cx="829808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chemeClr val="accent2">
                    <a:lumMod val="75000"/>
                  </a:schemeClr>
                </a:solidFill>
              </a:rPr>
              <a:t>Выбор растений</a:t>
            </a:r>
            <a:endParaRPr lang="ru-RU" sz="3600" b="1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50379" y="188640"/>
            <a:ext cx="829808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chemeClr val="accent2">
                    <a:lumMod val="75000"/>
                  </a:schemeClr>
                </a:solidFill>
              </a:rPr>
              <a:t>Выбор растений</a:t>
            </a:r>
            <a:endParaRPr lang="ru-RU" sz="36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2050" name="Picture 2" descr="Декоративный огород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861" y="1700808"/>
            <a:ext cx="5379268" cy="31232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5796137" y="980728"/>
            <a:ext cx="3347864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Мощеная дорожка.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Скамья для отдыха.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 Плетеный забор.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4. Арка с цветущими растениями.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5. Бордюр из салата, шнитт-лука и бархатцев.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6. Пирамида из лозы для фасоли и огурцов.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7. Зеленные культуры в центре (базилик, петрушка, салат).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8.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Декоративная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савойская капуста.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9. Декоративный перец.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10. Томаты с разноцветными плодами.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11. Виноград на шпалере.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12. Пальметта из яблонь.</a:t>
            </a:r>
          </a:p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s://img1.goodfon.ru/wallpaper/nbig/4/bf/cvety-zabor-oblaka.jpg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957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3491880" y="4929336"/>
            <a:ext cx="5479384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4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Спасибо за внимание</a:t>
            </a:r>
            <a:endParaRPr lang="ru-RU" sz="4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2142845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0989" y="273646"/>
            <a:ext cx="878497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Декоративный огород 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- участок с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грядками строгой формы, на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которых 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 выращивают овощные культуры 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и декоративные 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растения. </a:t>
            </a:r>
          </a:p>
          <a:p>
            <a:pPr algn="just"/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44" name="Picture 4" descr="https://1.bp.blogspot.com/-G3lVzhomjc4/Xpl7OmFUgEI/AAAAAAAAAFw/6zqF0BRP1MAxDVMh-lGqLY5uVx5NvEqqgCEwYBhgLKs4DAMBZVoCGrHGFkOCZclZKsmWT-uDVgTPs9bm11daQ-Pv2fP3aLDlvdy1kv6O9LpTDEEmOf9nQH_ndxJnFxypr8rUwL7VQd5aFLbol7MzFA1vPhTa3M8NTpVoXSSI3n0N7h2PSGT1jXRewfAbvQVf_ugYiz1-0zt88OH-VfnOH0PPSoI_QB9odTUkjp-jrKg5qbnyX9vvjdRI-4HqiaqwreDetkdMAnTUywOoSZePcS_7Y4Gm_lm35yxUgbZ-xPgm5ecU03yTXDMT8-TTLU2w9JKF6xAu9nWxaVn3E5vBMy9FpVRK68mYpHjoYa6KFsLyYQ6efSAnT9QqaVzw5tWAmw1ceu0Qk-zat1awx2P1QgF7h4g-cOV-XpKIZ1s7qSAuhd4wskxHZdQH9SRFPQew9KOmYEMecH9kjlpaIsrsOxnO6rovdd2CSmqPQs7r6AiVRkQoCmtAxytDfj_rCS1H5n7Cc7E7SOv7tRVpelvnZeU3LwRZLWwOlMG584C-O9pxZzzDVxVWCUyD-qqKo-t9L3eYsLr9YZ7X0K0NcZiRdP-IadV30mOumItY8P6nljw1K1TzLAucqykJwVSd5K5cgrj_xV529iB1GSR2c9dWkMK795fQF/s1600/s1200%2B%25281%252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7" y="1484784"/>
            <a:ext cx="7686029" cy="47525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324753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38947" y="37996"/>
            <a:ext cx="851410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chemeClr val="accent2">
                    <a:lumMod val="75000"/>
                  </a:schemeClr>
                </a:solidFill>
              </a:rPr>
              <a:t>Правила организации </a:t>
            </a:r>
          </a:p>
          <a:p>
            <a:pPr algn="ctr"/>
            <a:r>
              <a:rPr lang="ru-RU" sz="3600" b="1" dirty="0" smtClean="0">
                <a:solidFill>
                  <a:schemeClr val="accent2">
                    <a:lumMod val="75000"/>
                  </a:schemeClr>
                </a:solidFill>
              </a:rPr>
              <a:t>декоративного огорода</a:t>
            </a:r>
            <a:endParaRPr lang="ru-RU" sz="36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07504" y="1238325"/>
            <a:ext cx="885698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Лаконичность — не перегружать композицию ненужными объектами и стараться, чтобы каждая деталь была полезной.</a:t>
            </a:r>
          </a:p>
        </p:txBody>
      </p:sp>
      <p:pic>
        <p:nvPicPr>
          <p:cNvPr id="9218" name="Picture 2" descr="https://i071.radikal.ru/1109/bf/9443067f0e2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15649" y="2069322"/>
            <a:ext cx="6240693" cy="468052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873203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https://i058.radikal.ru/1406/a2/a0efdce0fd72.jpg"/>
          <p:cNvPicPr>
            <a:picLocks noChangeAspect="1" noChangeArrowheads="1"/>
          </p:cNvPicPr>
          <p:nvPr/>
        </p:nvPicPr>
        <p:blipFill>
          <a:blip r:embed="rId2" cstate="print"/>
          <a:srcRect t="5197" b="53223"/>
          <a:stretch>
            <a:fillRect/>
          </a:stretch>
        </p:blipFill>
        <p:spPr bwMode="auto">
          <a:xfrm>
            <a:off x="179513" y="2564904"/>
            <a:ext cx="4392488" cy="2512775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450378" y="188640"/>
            <a:ext cx="851410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chemeClr val="accent2">
                    <a:lumMod val="75000"/>
                  </a:schemeClr>
                </a:solidFill>
              </a:rPr>
              <a:t>Правила организации </a:t>
            </a:r>
          </a:p>
          <a:p>
            <a:pPr algn="ctr"/>
            <a:r>
              <a:rPr lang="ru-RU" sz="3600" b="1" dirty="0" smtClean="0">
                <a:solidFill>
                  <a:schemeClr val="accent2">
                    <a:lumMod val="75000"/>
                  </a:schemeClr>
                </a:solidFill>
              </a:rPr>
              <a:t>декоративного огорода</a:t>
            </a:r>
            <a:endParaRPr lang="ru-RU" sz="36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79512" y="1340768"/>
            <a:ext cx="896448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Единство стиля — все элементы ландшафтного дизайна должны сочетаться по стилю с домом и другими объектами, расположенными на территории.</a:t>
            </a:r>
          </a:p>
          <a:p>
            <a:pPr algn="just"/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2" descr="https://i058.radikal.ru/1406/a2/a0efdce0fd72.jpg"/>
          <p:cNvPicPr>
            <a:picLocks noChangeAspect="1" noChangeArrowheads="1"/>
          </p:cNvPicPr>
          <p:nvPr/>
        </p:nvPicPr>
        <p:blipFill>
          <a:blip r:embed="rId2" cstate="print"/>
          <a:srcRect t="51975" b="8178"/>
          <a:stretch>
            <a:fillRect/>
          </a:stretch>
        </p:blipFill>
        <p:spPr bwMode="auto">
          <a:xfrm>
            <a:off x="4716015" y="4241922"/>
            <a:ext cx="4190445" cy="229731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50378" y="188640"/>
            <a:ext cx="851410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chemeClr val="accent2">
                    <a:lumMod val="75000"/>
                  </a:schemeClr>
                </a:solidFill>
              </a:rPr>
              <a:t>Правила организации </a:t>
            </a:r>
          </a:p>
          <a:p>
            <a:pPr algn="ctr"/>
            <a:r>
              <a:rPr lang="ru-RU" sz="3600" b="1" dirty="0" smtClean="0">
                <a:solidFill>
                  <a:schemeClr val="accent2">
                    <a:lumMod val="75000"/>
                  </a:schemeClr>
                </a:solidFill>
              </a:rPr>
              <a:t>декоративного огорода</a:t>
            </a:r>
            <a:endParaRPr lang="ru-RU" sz="36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79512" y="1340768"/>
            <a:ext cx="885698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Выбор доминирующего объекта — определить из уже существующих или создать новый значимый объект, вокруг которого создавать всю декоративную композицию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https://www.chateauvillandry.fr/en/wp-content/uploads/sites/3/2014/10/chateau_jardin_villandry_potager-1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603376"/>
            <a:ext cx="4008470" cy="2664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www.12sotok.spb.ru/images/dekorativnyi-ogorod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58849" y="3720430"/>
            <a:ext cx="4577648" cy="26578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50378" y="188640"/>
            <a:ext cx="851410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chemeClr val="accent2">
                    <a:lumMod val="75000"/>
                  </a:schemeClr>
                </a:solidFill>
              </a:rPr>
              <a:t>Ландшафтные стили для организации огорода</a:t>
            </a:r>
            <a:endParaRPr lang="ru-RU" sz="36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2050" name="Picture 2" descr="французский декоративный огород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564904"/>
            <a:ext cx="4240947" cy="28185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ятиугольник 2"/>
          <p:cNvSpPr/>
          <p:nvPr/>
        </p:nvSpPr>
        <p:spPr>
          <a:xfrm>
            <a:off x="251520" y="1520788"/>
            <a:ext cx="4680520" cy="792088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TextBox 3"/>
          <p:cNvSpPr txBox="1"/>
          <p:nvPr/>
        </p:nvSpPr>
        <p:spPr>
          <a:xfrm>
            <a:off x="450378" y="1628800"/>
            <a:ext cx="425705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chemeClr val="bg1"/>
                </a:solidFill>
              </a:rPr>
              <a:t>Французский огород</a:t>
            </a:r>
            <a:endParaRPr lang="ru-RU" sz="2800" b="1" dirty="0">
              <a:solidFill>
                <a:schemeClr val="bg1"/>
              </a:solidFill>
            </a:endParaRPr>
          </a:p>
        </p:txBody>
      </p:sp>
      <p:pic>
        <p:nvPicPr>
          <p:cNvPr id="2053" name="Picture 5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962" t="14315" r="38521" b="28716"/>
          <a:stretch/>
        </p:blipFill>
        <p:spPr bwMode="auto">
          <a:xfrm>
            <a:off x="4713881" y="3789040"/>
            <a:ext cx="4180921" cy="28803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027552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50378" y="188640"/>
            <a:ext cx="851410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chemeClr val="accent2">
                    <a:lumMod val="75000"/>
                  </a:schemeClr>
                </a:solidFill>
              </a:rPr>
              <a:t>Ландшафтные стили для организации огорода</a:t>
            </a:r>
            <a:endParaRPr lang="ru-RU" sz="36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Пятиугольник 2"/>
          <p:cNvSpPr/>
          <p:nvPr/>
        </p:nvSpPr>
        <p:spPr>
          <a:xfrm>
            <a:off x="251520" y="1520788"/>
            <a:ext cx="4680520" cy="792088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TextBox 3"/>
          <p:cNvSpPr txBox="1"/>
          <p:nvPr/>
        </p:nvSpPr>
        <p:spPr>
          <a:xfrm>
            <a:off x="450378" y="1628800"/>
            <a:ext cx="425705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chemeClr val="bg1"/>
                </a:solidFill>
              </a:rPr>
              <a:t>Английский огород</a:t>
            </a:r>
            <a:endParaRPr lang="ru-RU" sz="2800" b="1" dirty="0">
              <a:solidFill>
                <a:schemeClr val="bg1"/>
              </a:solidFill>
            </a:endParaRPr>
          </a:p>
        </p:txBody>
      </p:sp>
      <p:pic>
        <p:nvPicPr>
          <p:cNvPr id="9218" name="Picture 2" descr="английский декоративный огород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420888"/>
            <a:ext cx="4104456" cy="41044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0" name="Picture 2" descr="https://upload.wikimedia.org/wikipedia/commons/5/50/France_Cotes_d_Armor_Roche_Jagu_jardin_0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99992" y="2780928"/>
            <a:ext cx="4478318" cy="302433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1883333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50378" y="188640"/>
            <a:ext cx="851410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chemeClr val="accent2">
                    <a:lumMod val="75000"/>
                  </a:schemeClr>
                </a:solidFill>
              </a:rPr>
              <a:t>Ландшафтные стили для организации огорода</a:t>
            </a:r>
            <a:endParaRPr lang="ru-RU" sz="36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Пятиугольник 2"/>
          <p:cNvSpPr/>
          <p:nvPr/>
        </p:nvSpPr>
        <p:spPr>
          <a:xfrm>
            <a:off x="251520" y="1520788"/>
            <a:ext cx="4680520" cy="792088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TextBox 3"/>
          <p:cNvSpPr txBox="1"/>
          <p:nvPr/>
        </p:nvSpPr>
        <p:spPr>
          <a:xfrm>
            <a:off x="450378" y="1628800"/>
            <a:ext cx="425705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chemeClr val="bg1"/>
                </a:solidFill>
              </a:rPr>
              <a:t>Пейзажный стиль</a:t>
            </a:r>
            <a:endParaRPr lang="ru-RU" sz="2800" b="1" dirty="0">
              <a:solidFill>
                <a:schemeClr val="bg1"/>
              </a:solidFill>
            </a:endParaRPr>
          </a:p>
        </p:txBody>
      </p:sp>
      <p:pic>
        <p:nvPicPr>
          <p:cNvPr id="8194" name="Picture 2" descr="пейзажный декоративный огород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708920"/>
            <a:ext cx="4109186" cy="30787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6" name="Picture 2" descr="https://azbukaogorodnika.ru/wp-content/uploads/2019/02/2aab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6016" y="2708920"/>
            <a:ext cx="4088971" cy="306672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1883333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50378" y="188640"/>
            <a:ext cx="851410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chemeClr val="accent2">
                    <a:lumMod val="75000"/>
                  </a:schemeClr>
                </a:solidFill>
              </a:rPr>
              <a:t>Варианты расположения и формы грядок</a:t>
            </a:r>
            <a:endParaRPr lang="ru-RU" sz="36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Пятиугольник 2"/>
          <p:cNvSpPr/>
          <p:nvPr/>
        </p:nvSpPr>
        <p:spPr>
          <a:xfrm>
            <a:off x="251520" y="1520788"/>
            <a:ext cx="4680520" cy="792088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TextBox 3"/>
          <p:cNvSpPr txBox="1"/>
          <p:nvPr/>
        </p:nvSpPr>
        <p:spPr>
          <a:xfrm>
            <a:off x="323528" y="1655222"/>
            <a:ext cx="51125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chemeClr val="bg1"/>
                </a:solidFill>
              </a:rPr>
              <a:t>Контейнерное размещение</a:t>
            </a:r>
            <a:endParaRPr lang="ru-RU" sz="2800" b="1" dirty="0">
              <a:solidFill>
                <a:schemeClr val="bg1"/>
              </a:solidFill>
            </a:endParaRPr>
          </a:p>
        </p:txBody>
      </p:sp>
      <p:pic>
        <p:nvPicPr>
          <p:cNvPr id="7170" name="Picture 2" descr="контейнеры грядки для декоративного огорода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492896"/>
            <a:ext cx="4228806" cy="31683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приподнятые клумбы из дерева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5951" y="3645024"/>
            <a:ext cx="4349154" cy="3024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883333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261</TotalTime>
  <Words>280</Words>
  <Application>Microsoft Office PowerPoint</Application>
  <PresentationFormat>Экран (4:3)</PresentationFormat>
  <Paragraphs>50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SekrAgro1</dc:creator>
  <cp:lastModifiedBy>Елена Карбасникова</cp:lastModifiedBy>
  <cp:revision>16</cp:revision>
  <dcterms:created xsi:type="dcterms:W3CDTF">2021-04-20T08:31:28Z</dcterms:created>
  <dcterms:modified xsi:type="dcterms:W3CDTF">2021-04-21T19:06:53Z</dcterms:modified>
</cp:coreProperties>
</file>